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84" r:id="rId5"/>
    <p:sldId id="297" r:id="rId6"/>
    <p:sldId id="298" r:id="rId7"/>
    <p:sldId id="287" r:id="rId8"/>
    <p:sldId id="299" r:id="rId9"/>
    <p:sldId id="301" r:id="rId10"/>
    <p:sldId id="300" r:id="rId11"/>
    <p:sldId id="303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3B7"/>
    <a:srgbClr val="F3D6CD"/>
    <a:srgbClr val="F3EBE8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77" d="100"/>
          <a:sy n="77" d="100"/>
        </p:scale>
        <p:origin x="268" y="5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mechatronics.com/tutorials/arduino/ultrasonic-sensor-hc-sr04/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ULTRASONIC DISTANCE METER AND MOTING SENSING ALARM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60" y="5294360"/>
            <a:ext cx="4873752" cy="428259"/>
          </a:xfrm>
        </p:spPr>
        <p:txBody>
          <a:bodyPr/>
          <a:lstStyle/>
          <a:p>
            <a:r>
              <a:rPr lang="en-US" sz="1800" dirty="0"/>
              <a:t>Made by: Ishika Singh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639D75-837C-AC7F-E10D-A40ABB2634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81055" y="812292"/>
            <a:ext cx="2800352" cy="4928616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3BDE4-0D26-6C13-C9BB-D5EA0A24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4388" y="1878960"/>
            <a:ext cx="493368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65F5-DCB7-DE45-F78A-4909D586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30" y="1099144"/>
            <a:ext cx="6473952" cy="740220"/>
          </a:xfrm>
        </p:spPr>
        <p:txBody>
          <a:bodyPr/>
          <a:lstStyle/>
          <a:p>
            <a:pPr algn="ctr"/>
            <a:r>
              <a:rPr lang="en-IN" sz="3200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5E5D3-775D-4AB0-745A-EC668C9F1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858" y="2015231"/>
            <a:ext cx="8824404" cy="3373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is used for accurately determining the distance of an object without contact by way of a laser.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is attractive due to its ease of use and its high level of accuracy in the results recorded.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can measure, store the readings to memory and determine the surface, the volume or height showing these on their display.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 Ultrasonic Distance Meter works on a principle of sound with a pitch too high for the human ear to hear. </a:t>
            </a:r>
            <a:endParaRPr lang="en-IN" sz="18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5189EE-8289-EB21-EEB2-D6B7B33A8C13}"/>
              </a:ext>
            </a:extLst>
          </p:cNvPr>
          <p:cNvCxnSpPr/>
          <p:nvPr/>
        </p:nvCxnSpPr>
        <p:spPr>
          <a:xfrm flipH="1">
            <a:off x="10644326" y="6533966"/>
            <a:ext cx="6303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108EAA-0287-72BE-5E9C-02464A6D4E0F}"/>
              </a:ext>
            </a:extLst>
          </p:cNvPr>
          <p:cNvCxnSpPr/>
          <p:nvPr/>
        </p:nvCxnSpPr>
        <p:spPr>
          <a:xfrm>
            <a:off x="843379" y="6533966"/>
            <a:ext cx="514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9321B7-3000-2583-31E9-17966BC90650}"/>
              </a:ext>
            </a:extLst>
          </p:cNvPr>
          <p:cNvCxnSpPr/>
          <p:nvPr/>
        </p:nvCxnSpPr>
        <p:spPr>
          <a:xfrm>
            <a:off x="5007006" y="695121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CE5040-7B95-B74C-90B9-234E7B7A5A76}"/>
              </a:ext>
            </a:extLst>
          </p:cNvPr>
          <p:cNvCxnSpPr>
            <a:cxnSpLocks/>
          </p:cNvCxnSpPr>
          <p:nvPr/>
        </p:nvCxnSpPr>
        <p:spPr>
          <a:xfrm>
            <a:off x="5314765" y="6533966"/>
            <a:ext cx="1562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4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F0EB-C717-6ECF-58A0-C5904806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77" y="457199"/>
            <a:ext cx="3209544" cy="2204255"/>
          </a:xfrm>
        </p:spPr>
        <p:txBody>
          <a:bodyPr/>
          <a:lstStyle/>
          <a:p>
            <a:r>
              <a:rPr lang="en-IN" sz="3200" dirty="0"/>
              <a:t>Parts Required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8914F-E06B-66A7-AB08-53AFE98BB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1600" dirty="0"/>
              <a:t>Arduino UNO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D3DD1-ADEB-2C7F-66EF-D679A7DF24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/>
              <a:t>Arduino UNO is a microcontroller board based on the ATmega328P.</a:t>
            </a:r>
            <a:endParaRPr lang="en-IN" sz="1400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7D71648-F49D-DB93-BF14-59466EAFAE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4204554" y="1522483"/>
            <a:ext cx="1184377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8F9CFF-5F1F-D535-CE64-AED5C11BC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647401"/>
            <a:ext cx="3840480" cy="437431"/>
          </a:xfrm>
        </p:spPr>
        <p:txBody>
          <a:bodyPr/>
          <a:lstStyle/>
          <a:p>
            <a:r>
              <a:rPr lang="en-IN" sz="1600" dirty="0"/>
              <a:t>Ultrasonic sensor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D7416A-4FBE-E21A-D8DD-25B9BC0AD1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1970843"/>
            <a:ext cx="5029200" cy="437431"/>
          </a:xfrm>
        </p:spPr>
        <p:txBody>
          <a:bodyPr/>
          <a:lstStyle/>
          <a:p>
            <a:r>
              <a:rPr lang="en-US" sz="1400" dirty="0"/>
              <a:t>An ultrasonic sensor is an instrument that measures the distance to an object using ultrasonic sound waves.</a:t>
            </a:r>
            <a:endParaRPr lang="en-IN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2D234F-EF0D-CF9D-1B42-CE3F9BC2DC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4028"/>
            <a:ext cx="3840480" cy="340108"/>
          </a:xfrm>
        </p:spPr>
        <p:txBody>
          <a:bodyPr/>
          <a:lstStyle/>
          <a:p>
            <a:r>
              <a:rPr lang="en-IN" sz="1600" dirty="0"/>
              <a:t>Potentiometer</a:t>
            </a:r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84B970-1404-F518-128B-293AFBA0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35" y="4161231"/>
            <a:ext cx="1138969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AE271-166C-4187-C8B8-B7FBDA3192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400" dirty="0"/>
              <a:t>They are used to measure displacement in any direction.</a:t>
            </a:r>
            <a:endParaRPr lang="en-IN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AF6430-EB5F-CA7F-5BCE-861AD8826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233672"/>
            <a:ext cx="3840480" cy="338328"/>
          </a:xfrm>
        </p:spPr>
        <p:txBody>
          <a:bodyPr/>
          <a:lstStyle/>
          <a:p>
            <a:r>
              <a:rPr lang="en-IN" sz="1600" dirty="0"/>
              <a:t>Transistor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EC1B33-6B3B-70DB-B8F8-AB2B5488D0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572000"/>
            <a:ext cx="5029200" cy="414882"/>
          </a:xfrm>
        </p:spPr>
        <p:txBody>
          <a:bodyPr/>
          <a:lstStyle/>
          <a:p>
            <a:r>
              <a:rPr lang="en-US" sz="1400" dirty="0"/>
              <a:t>The 2N3904 is a common NPN bipolar junction transistor used for general-purpose low-power amplifying or switching applications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995E92E-BAA3-C811-6576-3EB69E8A60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4249959" y="5496401"/>
            <a:ext cx="1138972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4CB2559-B72F-B075-F4A1-114C1F8AC8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1600" dirty="0"/>
              <a:t>Buzzer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A5A5EA-0A83-D39A-5789-3D26A3957E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400" dirty="0"/>
              <a:t>A buzzer or beeper is an audio signaling device.</a:t>
            </a:r>
            <a:endParaRPr lang="en-I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576A1-0C9A-6B8A-EF07-A5615E5027D8}"/>
              </a:ext>
            </a:extLst>
          </p:cNvPr>
          <p:cNvSpPr txBox="1"/>
          <p:nvPr/>
        </p:nvSpPr>
        <p:spPr>
          <a:xfrm>
            <a:off x="618196" y="2661455"/>
            <a:ext cx="371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USB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The Arduino IDE installed on your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Set of Dupont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MB-102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An HC-SR04 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LCD 16x2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10k Ohm linear potentiometer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2N3904 transistor (or a 2N2222)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Number 2 10k Ohm resistor (1/4 Watt)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Push-button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Buzzer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5B816C4-0B60-D308-DCB8-35A3C598B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4152" r="14152"/>
          <a:stretch>
            <a:fillRect/>
          </a:stretch>
        </p:blipFill>
        <p:spPr>
          <a:xfrm>
            <a:off x="4239442" y="233179"/>
            <a:ext cx="1149489" cy="112469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Potentiometer - Wikipedia">
            <a:extLst>
              <a:ext uri="{FF2B5EF4-FFF2-40B4-BE49-F238E27FC236}">
                <a16:creationId xmlns:a16="http://schemas.microsoft.com/office/drawing/2014/main" id="{9D8201D3-A8E5-5085-D7B5-47AE2297E591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" b="532"/>
          <a:stretch>
            <a:fillRect/>
          </a:stretch>
        </p:blipFill>
        <p:spPr bwMode="auto">
          <a:xfrm>
            <a:off x="4249959" y="2826061"/>
            <a:ext cx="1138972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9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1074196"/>
            <a:ext cx="6019059" cy="979320"/>
          </a:xfrm>
        </p:spPr>
        <p:txBody>
          <a:bodyPr/>
          <a:lstStyle/>
          <a:p>
            <a:r>
              <a:rPr lang="en-US" sz="3200" dirty="0">
                <a:sym typeface="DM Sans Medium"/>
              </a:rPr>
              <a:t>How are Ultrasonic Sensors used? </a:t>
            </a:r>
            <a:br>
              <a:rPr lang="en-US" sz="4400" dirty="0">
                <a:sym typeface="DM Sans Medium"/>
              </a:rPr>
            </a:b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2148396"/>
            <a:ext cx="6334125" cy="3302491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Ultrasonic distance, level, and proximity sensors are commonly used with microcontroller platforms like Raspberry Pi, ARM, PIC, Arduino, Beagle Board, and more.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Ultrasonic sensors transmit sound waves toward a target and will determine its distance by measuring the time it took for the reflected waves to return to the receiver.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This sensor is an electronic device that will measure the distance of a target by transmitting ultrasonic sound waves, and then will convert the reflected sound into an electrical signal.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An ultrasonic sensor can convert electrical energy into acoustic waves and vice versa.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973704-586E-BB61-7DF4-2C9808082CA0}"/>
              </a:ext>
            </a:extLst>
          </p:cNvPr>
          <p:cNvCxnSpPr/>
          <p:nvPr/>
        </p:nvCxnSpPr>
        <p:spPr>
          <a:xfrm>
            <a:off x="3941685" y="6525087"/>
            <a:ext cx="523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701EB7C-85AA-2FDD-2370-477FC828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654" y="-1"/>
            <a:ext cx="3895345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D55D30-B767-ED02-A43A-0CC4EEA0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3EBE8">
                <a:tint val="45000"/>
                <a:satMod val="400000"/>
              </a:srgbClr>
            </a:duotone>
          </a:blip>
          <a:srcRect l="8177" r="12198"/>
          <a:stretch/>
        </p:blipFill>
        <p:spPr>
          <a:xfrm>
            <a:off x="8296655" y="2121878"/>
            <a:ext cx="3895345" cy="26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22E9-C2E4-664A-A910-7B7788B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890" y="1127465"/>
            <a:ext cx="5486956" cy="603682"/>
          </a:xfrm>
        </p:spPr>
        <p:txBody>
          <a:bodyPr/>
          <a:lstStyle/>
          <a:p>
            <a:r>
              <a:rPr lang="en-IN" sz="3200" dirty="0"/>
              <a:t>Working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197DDBD-0888-9394-8636-47C65485E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68" t="11667" r="22947" b="8056"/>
          <a:stretch/>
        </p:blipFill>
        <p:spPr>
          <a:xfrm>
            <a:off x="0" y="0"/>
            <a:ext cx="4370342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66421-78D4-865E-C8F3-374F0528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889" y="1819922"/>
            <a:ext cx="5592931" cy="36664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Commonly associated with ultrasonic sensors, it functions by outputting a signal and measuring a change when the signal returns.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sensors sense distance from the object and the measuring device through an output current.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sensor emits high-frequency sound waves towards the target object, and a timer is started.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object reflects the sound waves back towards the sensor. The receiver picks up the reflected wave and stops the timer.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 taken for the wave’s return is calculated against the speed of sound to determine the distance travelled.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E4FB6C-B312-FFEB-BD44-600C8C10DE11}"/>
              </a:ext>
            </a:extLst>
          </p:cNvPr>
          <p:cNvCxnSpPr/>
          <p:nvPr/>
        </p:nvCxnSpPr>
        <p:spPr>
          <a:xfrm>
            <a:off x="8007658" y="6525087"/>
            <a:ext cx="470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3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9F6C-99EF-01D0-3604-06D32C39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47700"/>
            <a:ext cx="9912096" cy="879348"/>
          </a:xfrm>
        </p:spPr>
        <p:txBody>
          <a:bodyPr/>
          <a:lstStyle/>
          <a:p>
            <a:r>
              <a:rPr lang="en-IN" sz="3200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8DB3A-8DC3-DD2E-1929-CFEF1E5B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8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car backing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2DD3E-155E-C712-6AC0-C8C111D26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water level of the tank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71A5B-5556-5E14-2C9F-E0B097E136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fields like agriculture for scarecrow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E4B5BB-2BA7-F371-CF08-0D8F33BC2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38575"/>
            <a:ext cx="2528887" cy="2504290"/>
          </a:xfrm>
        </p:spPr>
        <p:txBody>
          <a:bodyPr/>
          <a:lstStyle/>
          <a:p>
            <a:r>
              <a:rPr lang="en-US" dirty="0"/>
              <a:t>detecting the depth of the snow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7F482C-2A41-E586-5DF3-1468E0D222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door alarm system for security purposes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17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9C89-FDA1-AC6D-36F4-6EBF735FB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254252"/>
            <a:ext cx="4873752" cy="555498"/>
          </a:xfrm>
        </p:spPr>
        <p:txBody>
          <a:bodyPr/>
          <a:lstStyle/>
          <a:p>
            <a:r>
              <a:rPr lang="en-IN" sz="32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A6E77-E413-9856-82DD-11CF4411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248" y="1924050"/>
            <a:ext cx="4873752" cy="34385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of the project was to design and implement an ultrasonic distance 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device described here can detect the target and calculate the distance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distance meter is a low cost, low a simple device for distance measurement.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after design and construction was tested and found to work in accordance with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Distance meter can now also be used as a compact and cheap alternative for bigger devices of the same use. 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237E84-D903-B96F-3E33-037CC5E62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C6B3B7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34641-8205-D29A-BD45-1682D8C4B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" t="3461" r="2366" b="2331"/>
          <a:stretch/>
        </p:blipFill>
        <p:spPr>
          <a:xfrm>
            <a:off x="6534160" y="1462087"/>
            <a:ext cx="4454652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4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B32BE4-8E2A-3B24-35B2-558E1308F34B}"/>
              </a:ext>
            </a:extLst>
          </p:cNvPr>
          <p:cNvCxnSpPr>
            <a:cxnSpLocks/>
          </p:cNvCxnSpPr>
          <p:nvPr/>
        </p:nvCxnSpPr>
        <p:spPr>
          <a:xfrm flipH="1">
            <a:off x="838200" y="653415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4DDF63-6BD3-4AC3-7A9E-0CAFD9755104}"/>
              </a:ext>
            </a:extLst>
          </p:cNvPr>
          <p:cNvCxnSpPr/>
          <p:nvPr/>
        </p:nvCxnSpPr>
        <p:spPr>
          <a:xfrm>
            <a:off x="5362575" y="6534150"/>
            <a:ext cx="1466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F80C4D-50A9-2B71-154D-CBC9284900DB}"/>
              </a:ext>
            </a:extLst>
          </p:cNvPr>
          <p:cNvCxnSpPr>
            <a:cxnSpLocks/>
          </p:cNvCxnSpPr>
          <p:nvPr/>
        </p:nvCxnSpPr>
        <p:spPr>
          <a:xfrm>
            <a:off x="10620375" y="6534150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6099CB-1ECA-36C2-69A1-943C424FFEB4}"/>
              </a:ext>
            </a:extLst>
          </p:cNvPr>
          <p:cNvSpPr txBox="1"/>
          <p:nvPr/>
        </p:nvSpPr>
        <p:spPr>
          <a:xfrm>
            <a:off x="1295400" y="704849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0A8E32-F69A-6399-243D-0CD0E0803222}"/>
              </a:ext>
            </a:extLst>
          </p:cNvPr>
          <p:cNvSpPr txBox="1"/>
          <p:nvPr/>
        </p:nvSpPr>
        <p:spPr>
          <a:xfrm>
            <a:off x="1295399" y="1530280"/>
            <a:ext cx="102298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[1] Dorp, P.V., &amp; Groen, F.C.A. (2003), “Human walking estimation with radar,” IEEE Proceedings </a:t>
            </a:r>
          </a:p>
          <a:p>
            <a:r>
              <a:rPr lang="en-IN" dirty="0"/>
              <a:t>on </a:t>
            </a:r>
          </a:p>
          <a:p>
            <a:r>
              <a:rPr lang="en-IN" dirty="0"/>
              <a:t>Radar, Sonar and Navigation, Vo. 150(5), pp. 356-365. </a:t>
            </a:r>
          </a:p>
          <a:p>
            <a:endParaRPr lang="en-IN" dirty="0"/>
          </a:p>
          <a:p>
            <a:r>
              <a:rPr lang="en-IN" dirty="0"/>
              <a:t>[2] Ekimov, A., &amp; Sabatier, J.M. (2006), “Broad frequency acoustic response of ground/floor to </a:t>
            </a:r>
          </a:p>
          <a:p>
            <a:r>
              <a:rPr lang="en-IN" dirty="0"/>
              <a:t>human footsteps,” Proceedings of SPIE, Vol. 6241, OL-1-8. </a:t>
            </a:r>
          </a:p>
          <a:p>
            <a:endParaRPr lang="en-IN" dirty="0"/>
          </a:p>
          <a:p>
            <a:r>
              <a:rPr lang="en-IN" dirty="0"/>
              <a:t>[3] Ekimov, A., &amp; Sabatier, J.M. (2006), “Vibration and sound signatures of human footsteps in </a:t>
            </a:r>
          </a:p>
          <a:p>
            <a:r>
              <a:rPr lang="en-IN" dirty="0"/>
              <a:t>buildings,” Journal of Acoustical Society of America, 120(2), pp. 762-768. </a:t>
            </a:r>
          </a:p>
          <a:p>
            <a:endParaRPr lang="en-IN" dirty="0"/>
          </a:p>
          <a:p>
            <a:r>
              <a:rPr lang="en-IN" dirty="0"/>
              <a:t>[4] Geisheimer, J.L., Greneker, E., &amp; Marshall, W.S. (2002), “A high-resolution Doppler model of </a:t>
            </a:r>
          </a:p>
          <a:p>
            <a:r>
              <a:rPr lang="en-IN" dirty="0"/>
              <a:t>human gait,” Proceedings of SPIE, Vol. 4744, pp. 8-18. </a:t>
            </a:r>
          </a:p>
          <a:p>
            <a:endParaRPr lang="en-IN" dirty="0"/>
          </a:p>
          <a:p>
            <a:r>
              <a:rPr lang="en-IN" dirty="0"/>
              <a:t>[5]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https://howtomechatronics.com/tutorials/arduino/ultrasonic-sensor-hc-sr04/</a:t>
            </a:r>
            <a:endParaRPr lang="en-IN" dirty="0"/>
          </a:p>
          <a:p>
            <a:endParaRPr lang="en-IN" dirty="0"/>
          </a:p>
          <a:p>
            <a:r>
              <a:rPr lang="en-IN" dirty="0"/>
              <a:t>[6] https://www.viralsciencecreativity.co</a:t>
            </a:r>
          </a:p>
        </p:txBody>
      </p:sp>
    </p:spTree>
    <p:extLst>
      <p:ext uri="{BB962C8B-B14F-4D97-AF65-F5344CB8AC3E}">
        <p14:creationId xmlns:p14="http://schemas.microsoft.com/office/powerpoint/2010/main" val="197107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DB7F57-AD2B-2483-B520-49A04AF4671B}"/>
              </a:ext>
            </a:extLst>
          </p:cNvPr>
          <p:cNvSpPr txBox="1"/>
          <p:nvPr/>
        </p:nvSpPr>
        <p:spPr>
          <a:xfrm>
            <a:off x="3991096" y="2967335"/>
            <a:ext cx="4209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Lucida Bright" panose="02040602050505020304" pitchFamily="18" charset="0"/>
              </a:rPr>
              <a:t>THANKYOU</a:t>
            </a:r>
            <a:endParaRPr lang="en-IN" sz="5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0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 geometry</Template>
  <TotalTime>151</TotalTime>
  <Words>748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DM Sans Medium</vt:lpstr>
      <vt:lpstr>Karla</vt:lpstr>
      <vt:lpstr>Lucida Bright</vt:lpstr>
      <vt:lpstr>Univers Condensed Light</vt:lpstr>
      <vt:lpstr>Office Theme</vt:lpstr>
      <vt:lpstr>ULTRASONIC DISTANCE METER AND MOTING SENSING ALARM</vt:lpstr>
      <vt:lpstr>Abstract</vt:lpstr>
      <vt:lpstr>Parts Required</vt:lpstr>
      <vt:lpstr>How are Ultrasonic Sensors used?  </vt:lpstr>
      <vt:lpstr>Working</vt:lpstr>
      <vt:lpstr>Applications</vt:lpstr>
      <vt:lpstr>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ULTRASONIC DISTANCE METER AND MOTING SENSING ALARM</dc:title>
  <dc:creator>ishitajohri0735@gmail.com</dc:creator>
  <cp:lastModifiedBy>pallavi dharade</cp:lastModifiedBy>
  <cp:revision>2</cp:revision>
  <dcterms:created xsi:type="dcterms:W3CDTF">2022-11-29T11:23:18Z</dcterms:created>
  <dcterms:modified xsi:type="dcterms:W3CDTF">2024-02-29T09:24:40Z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